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366" r:id="rId2"/>
    <p:sldId id="358" r:id="rId3"/>
    <p:sldId id="369" r:id="rId4"/>
    <p:sldId id="375" r:id="rId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3CC2"/>
    <a:srgbClr val="F2F2F2"/>
    <a:srgbClr val="FF6969"/>
    <a:srgbClr val="E2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2" d="100"/>
          <a:sy n="82" d="100"/>
        </p:scale>
        <p:origin x="6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 Czech" userId="4f54d1a501d87fde" providerId="LiveId" clId="{1DA91A92-4B98-4527-8A33-0411FE5BC681}"/>
    <pc:docChg chg="modSld">
      <pc:chgData name="Jan Czech" userId="4f54d1a501d87fde" providerId="LiveId" clId="{1DA91A92-4B98-4527-8A33-0411FE5BC681}" dt="2024-11-11T11:36:17.835" v="24" actId="27918"/>
      <pc:docMkLst>
        <pc:docMk/>
      </pc:docMkLst>
      <pc:sldChg chg="modSp mod">
        <pc:chgData name="Jan Czech" userId="4f54d1a501d87fde" providerId="LiveId" clId="{1DA91A92-4B98-4527-8A33-0411FE5BC681}" dt="2024-11-11T11:14:02.976" v="15" actId="20577"/>
        <pc:sldMkLst>
          <pc:docMk/>
          <pc:sldMk cId="3974215359" sldId="358"/>
        </pc:sldMkLst>
        <pc:spChg chg="mod">
          <ac:chgData name="Jan Czech" userId="4f54d1a501d87fde" providerId="LiveId" clId="{1DA91A92-4B98-4527-8A33-0411FE5BC681}" dt="2024-11-11T10:10:25.826" v="3" actId="20577"/>
          <ac:spMkLst>
            <pc:docMk/>
            <pc:sldMk cId="3974215359" sldId="358"/>
            <ac:spMk id="14" creationId="{F3F53ECC-B1C8-4C54-9F92-02AD7EF26F42}"/>
          </ac:spMkLst>
        </pc:spChg>
        <pc:spChg chg="mod">
          <ac:chgData name="Jan Czech" userId="4f54d1a501d87fde" providerId="LiveId" clId="{1DA91A92-4B98-4527-8A33-0411FE5BC681}" dt="2024-11-11T11:14:02.976" v="15" actId="20577"/>
          <ac:spMkLst>
            <pc:docMk/>
            <pc:sldMk cId="3974215359" sldId="358"/>
            <ac:spMk id="21" creationId="{00000000-0000-0000-0000-000000000000}"/>
          </ac:spMkLst>
        </pc:spChg>
      </pc:sldChg>
      <pc:sldChg chg="modSp mod">
        <pc:chgData name="Jan Czech" userId="4f54d1a501d87fde" providerId="LiveId" clId="{1DA91A92-4B98-4527-8A33-0411FE5BC681}" dt="2024-11-11T11:36:17.835" v="24" actId="27918"/>
        <pc:sldMkLst>
          <pc:docMk/>
          <pc:sldMk cId="4254253982" sldId="369"/>
        </pc:sldMkLst>
        <pc:spChg chg="mod">
          <ac:chgData name="Jan Czech" userId="4f54d1a501d87fde" providerId="LiveId" clId="{1DA91A92-4B98-4527-8A33-0411FE5BC681}" dt="2024-11-11T10:10:31.357" v="7" actId="20577"/>
          <ac:spMkLst>
            <pc:docMk/>
            <pc:sldMk cId="4254253982" sldId="369"/>
            <ac:spMk id="16" creationId="{F3F53ECC-B1C8-4C54-9F92-02AD7EF26F42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doughnut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Řada 1</c:v>
                </c:pt>
              </c:strCache>
            </c:strRef>
          </c:tx>
          <c:spPr>
            <a:ln w="28575">
              <a:solidFill>
                <a:schemeClr val="bg1"/>
              </a:solidFill>
            </a:ln>
          </c:spPr>
          <c:dPt>
            <c:idx val="0"/>
            <c:bubble3D val="0"/>
            <c:spPr>
              <a:solidFill>
                <a:srgbClr val="6CCBCE"/>
              </a:solidFill>
              <a:ln w="28575">
                <a:solidFill>
                  <a:schemeClr val="bg1"/>
                </a:solidFill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1E01-454A-A3E0-FCB6D715D867}"/>
              </c:ext>
            </c:extLst>
          </c:dPt>
          <c:dPt>
            <c:idx val="1"/>
            <c:bubble3D val="0"/>
            <c:spPr>
              <a:solidFill>
                <a:srgbClr val="038991"/>
              </a:solidFill>
              <a:ln w="28575">
                <a:solidFill>
                  <a:schemeClr val="bg1"/>
                </a:solidFill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1E01-454A-A3E0-FCB6D715D867}"/>
              </c:ext>
            </c:extLst>
          </c:dPt>
          <c:dPt>
            <c:idx val="2"/>
            <c:bubble3D val="0"/>
            <c:spPr>
              <a:solidFill>
                <a:srgbClr val="DDA141"/>
              </a:solidFill>
              <a:ln w="28575">
                <a:solidFill>
                  <a:schemeClr val="bg1"/>
                </a:solidFill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1E01-454A-A3E0-FCB6D715D867}"/>
              </c:ext>
            </c:extLst>
          </c:dPt>
          <c:dPt>
            <c:idx val="3"/>
            <c:bubble3D val="0"/>
            <c:spPr>
              <a:solidFill>
                <a:srgbClr val="F3821F"/>
              </a:solidFill>
              <a:ln w="28575">
                <a:solidFill>
                  <a:schemeClr val="bg1"/>
                </a:solidFill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1E01-454A-A3E0-FCB6D715D867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8575">
                <a:solidFill>
                  <a:schemeClr val="bg1"/>
                </a:solidFill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1E01-454A-A3E0-FCB6D715D867}"/>
              </c:ext>
            </c:extLst>
          </c:dPt>
          <c:dPt>
            <c:idx val="5"/>
            <c:bubble3D val="0"/>
            <c:spPr>
              <a:solidFill>
                <a:srgbClr val="A0BF8D"/>
              </a:solidFill>
              <a:ln w="28575">
                <a:solidFill>
                  <a:schemeClr val="bg1"/>
                </a:solidFill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1E01-454A-A3E0-FCB6D715D867}"/>
              </c:ext>
            </c:extLst>
          </c:dPt>
          <c:dPt>
            <c:idx val="6"/>
            <c:bubble3D val="0"/>
            <c:spPr>
              <a:solidFill>
                <a:srgbClr val="DD7B68"/>
              </a:solidFill>
              <a:ln w="28575">
                <a:solidFill>
                  <a:schemeClr val="bg1"/>
                </a:solidFill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1E01-454A-A3E0-FCB6D715D867}"/>
              </c:ext>
            </c:extLst>
          </c:dPt>
          <c:dLbls>
            <c:dLbl>
              <c:idx val="0"/>
              <c:layout>
                <c:manualLayout>
                  <c:x val="-7.7555609159358366E-3"/>
                  <c:y val="-2.283351771085218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E01-454A-A3E0-FCB6D715D867}"/>
                </c:ext>
              </c:extLst>
            </c:dLbl>
            <c:dLbl>
              <c:idx val="1"/>
              <c:layout>
                <c:manualLayout>
                  <c:x val="1.2247921855558232E-2"/>
                  <c:y val="-3.2847610365737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algn="l">
                    <a:defRPr sz="14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Arial" panose="020B0604020202020204" pitchFamily="34" charset="0"/>
                    </a:defRPr>
                  </a:pPr>
                  <a:endParaRPr lang="cs-CZ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E01-454A-A3E0-FCB6D715D86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Arial" panose="020B0604020202020204" pitchFamily="34" charset="0"/>
                  </a:defRPr>
                </a:pPr>
                <a:endParaRPr lang="cs-CZ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List1!$A$2:$A$5</c:f>
              <c:strCache>
                <c:ptCount val="4"/>
                <c:pt idx="0">
                  <c:v>12-19 let</c:v>
                </c:pt>
                <c:pt idx="1">
                  <c:v>20-29 let</c:v>
                </c:pt>
                <c:pt idx="2">
                  <c:v>30-39 let</c:v>
                </c:pt>
                <c:pt idx="3">
                  <c:v>40-84 let</c:v>
                </c:pt>
              </c:strCache>
            </c:strRef>
          </c:cat>
          <c:val>
            <c:numRef>
              <c:f>List1!$B$2:$B$5</c:f>
              <c:numCache>
                <c:formatCode>#\ ##0.0</c:formatCode>
                <c:ptCount val="4"/>
                <c:pt idx="0">
                  <c:v>30.138557839033101</c:v>
                </c:pt>
                <c:pt idx="1">
                  <c:v>28.796647924036499</c:v>
                </c:pt>
                <c:pt idx="2">
                  <c:v>22.8587705190651</c:v>
                </c:pt>
                <c:pt idx="3">
                  <c:v>18.2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1E01-454A-A3E0-FCB6D715D867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3192235345581802"/>
          <c:y val="0.10483304170312044"/>
          <c:w val="0.51115529308836394"/>
          <c:h val="0.85192548848060656"/>
        </c:manualLayout>
      </c:layout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rgbClr val="6CCBCE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9F9-4480-9DF8-AEEEF4AD9115}"/>
              </c:ext>
            </c:extLst>
          </c:dPt>
          <c:dPt>
            <c:idx val="1"/>
            <c:bubble3D val="0"/>
            <c:spPr>
              <a:solidFill>
                <a:srgbClr val="CF4227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9F9-4480-9DF8-AEEEF4AD911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Arial" panose="020B0604020202020204" pitchFamily="34" charset="0"/>
                  </a:defRPr>
                </a:pPr>
                <a:endParaRPr lang="cs-CZ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produkty!$B$12:$B$13</c:f>
              <c:strCache>
                <c:ptCount val="2"/>
                <c:pt idx="0">
                  <c:v>muž</c:v>
                </c:pt>
                <c:pt idx="1">
                  <c:v>žena</c:v>
                </c:pt>
              </c:strCache>
            </c:strRef>
          </c:cat>
          <c:val>
            <c:numRef>
              <c:f>produkty!$C$12:$C$13</c:f>
              <c:numCache>
                <c:formatCode>#\ ##0.0</c:formatCode>
                <c:ptCount val="2"/>
                <c:pt idx="0">
                  <c:v>55.722180852033702</c:v>
                </c:pt>
                <c:pt idx="1">
                  <c:v>44.277819147966298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9F9-4480-9DF8-AEEEF4AD91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doughnut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Prodej</c:v>
                </c:pt>
              </c:strCache>
            </c:strRef>
          </c:tx>
          <c:dPt>
            <c:idx val="0"/>
            <c:bubble3D val="0"/>
            <c:spPr>
              <a:solidFill>
                <a:srgbClr val="6CCBCE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1E2-423E-A164-FE85C50786F5}"/>
              </c:ext>
            </c:extLst>
          </c:dPt>
          <c:dPt>
            <c:idx val="1"/>
            <c:bubble3D val="0"/>
            <c:spPr>
              <a:solidFill>
                <a:srgbClr val="03899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1E2-423E-A164-FE85C50786F5}"/>
              </c:ext>
            </c:extLst>
          </c:dPt>
          <c:dPt>
            <c:idx val="2"/>
            <c:bubble3D val="0"/>
            <c:spPr>
              <a:solidFill>
                <a:srgbClr val="DDA14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1E2-423E-A164-FE85C50786F5}"/>
              </c:ext>
            </c:extLst>
          </c:dPt>
          <c:dPt>
            <c:idx val="3"/>
            <c:bubble3D val="0"/>
            <c:spPr>
              <a:solidFill>
                <a:srgbClr val="F3821F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1E2-423E-A164-FE85C50786F5}"/>
              </c:ext>
            </c:extLst>
          </c:dPt>
          <c:dPt>
            <c:idx val="4"/>
            <c:bubble3D val="0"/>
            <c:spPr>
              <a:solidFill>
                <a:srgbClr val="CF4227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C1E2-423E-A164-FE85C50786F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Arial" panose="020B0604020202020204" pitchFamily="34" charset="0"/>
                  </a:defRPr>
                </a:pPr>
                <a:endParaRPr lang="cs-CZ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List1!$A$2:$A$6</c:f>
              <c:strCache>
                <c:ptCount val="5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</c:strCache>
            </c:strRef>
          </c:cat>
          <c:val>
            <c:numRef>
              <c:f>List1!$B$2:$B$6</c:f>
              <c:numCache>
                <c:formatCode>#\ ##0.0</c:formatCode>
                <c:ptCount val="5"/>
                <c:pt idx="0">
                  <c:v>33.390499781590698</c:v>
                </c:pt>
                <c:pt idx="1">
                  <c:v>4.47095915911102</c:v>
                </c:pt>
                <c:pt idx="2">
                  <c:v>35.9279614442897</c:v>
                </c:pt>
                <c:pt idx="3">
                  <c:v>12.372956098251301</c:v>
                </c:pt>
                <c:pt idx="4">
                  <c:v>13.837623516757301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C1E2-423E-A164-FE85C50786F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EC2AB9-1944-47A5-B307-F78F4F2075B1}" type="datetimeFigureOut">
              <a:rPr lang="cs-CZ" smtClean="0"/>
              <a:t>11.11.2024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0E08C1-3A1C-4EC4-9E0D-5F50AD62C0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67706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503D29-148F-4E1C-883B-604F169F3A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A0DA8D5-6F02-4B3E-8177-6FBE4FAB38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5D66AF3-ED75-4A95-AA4E-5155A4F507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EF963-DF39-4791-AA48-E2E90775D838}" type="datetimeFigureOut">
              <a:rPr lang="cs-CZ" smtClean="0"/>
              <a:t>11.11.2024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DF0E527-5D57-4DFE-9D3A-F9A8CEF804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5403751-C509-46E5-AEC6-CE62B7030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D2D92-DE65-45AF-A6C7-506D3C7CD5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6974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FDC470-77E4-49E1-B543-A1BD81DFE3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A804F7E-E0F4-4DC1-8134-C25906374A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5DD0A48-11EA-4672-83BE-B17F25087B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EF963-DF39-4791-AA48-E2E90775D838}" type="datetimeFigureOut">
              <a:rPr lang="cs-CZ" smtClean="0"/>
              <a:t>11.11.2024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68AE227-C10E-4FA8-AFCE-7D0B4865A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8633406-FB39-420E-AE27-3343846CD9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D2D92-DE65-45AF-A6C7-506D3C7CD5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0038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C9E791F-0315-46D2-B898-3ECC297E14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06846FB-2DC3-4E76-8272-575EB11B16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F2C4F61-58B3-4B88-A18E-EA015C2121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EF963-DF39-4791-AA48-E2E90775D838}" type="datetimeFigureOut">
              <a:rPr lang="cs-CZ" smtClean="0"/>
              <a:t>11.11.2024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DB017DB-1CB0-4625-8E2E-B2B1B7EB52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99F20D2-D0D1-4239-B94D-AA5FF0831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D2D92-DE65-45AF-A6C7-506D3C7CD5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5492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89A354-20BF-4657-906E-8104316834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0F3BDA5-9537-4D45-AB05-425ED3E83E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28DDB17-C9F5-496C-8C56-6AA796395F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EF963-DF39-4791-AA48-E2E90775D838}" type="datetimeFigureOut">
              <a:rPr lang="cs-CZ" smtClean="0"/>
              <a:t>11.11.2024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9BBEB57-C325-41DC-AA95-2E7D3A977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21AAE96-A070-4D27-B6CA-5CD9F7386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D2D92-DE65-45AF-A6C7-506D3C7CD5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2981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38FA93-DBD3-4171-9246-DE443888A4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52E6986-D7CC-4B3F-A2C1-DCD0226632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6DF1349-EED2-4C38-BC0C-668A5982C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EF963-DF39-4791-AA48-E2E90775D838}" type="datetimeFigureOut">
              <a:rPr lang="cs-CZ" smtClean="0"/>
              <a:t>11.11.2024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66FE96B-28A2-413F-ACFE-8A31B6431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7B79F7F-2D86-4EA6-AA6D-20D16C085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D2D92-DE65-45AF-A6C7-506D3C7CD5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1054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9E4DCC-3CAF-4C41-ADE9-39845197B8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69F08B-5EF5-4E45-978F-D1E336ACFA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426F64F-A086-4BDA-84C3-C284491216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FA111E8-918D-4E5A-A2A1-CAA92A944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EF963-DF39-4791-AA48-E2E90775D838}" type="datetimeFigureOut">
              <a:rPr lang="cs-CZ" smtClean="0"/>
              <a:t>11.11.2024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CAACBC8-DD6F-4BD2-A45A-7733A979E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377CC61-41E1-460A-974B-88C7B1E36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D2D92-DE65-45AF-A6C7-506D3C7CD5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1904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19CCF7-6EFE-480F-B099-8D97A12570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1EDD77F-D00C-469F-B0DE-4D50A9F3CE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26E1BA1-FB02-49F9-A089-EDC183BE4C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6DF2F598-3B52-481E-8E58-DEBEA014FE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A99F8298-58D8-44F2-90E5-024D454BCD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8CA7A039-32B4-407B-8A81-80A4800C2A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EF963-DF39-4791-AA48-E2E90775D838}" type="datetimeFigureOut">
              <a:rPr lang="cs-CZ" smtClean="0"/>
              <a:t>11.11.2024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5F209DA-0E6A-41B2-A141-5E26B7BDA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C98CDF51-6B4B-4D6E-BDF1-7E8EE09BF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D2D92-DE65-45AF-A6C7-506D3C7CD5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5863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54C2ED-4629-4975-ABCD-9ADF70A6FD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67031425-E569-4CD6-AD8E-20B654B58D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EF963-DF39-4791-AA48-E2E90775D838}" type="datetimeFigureOut">
              <a:rPr lang="cs-CZ" smtClean="0"/>
              <a:t>11.11.2024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5703053-661E-4A54-AB00-C35F1A7F11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6EE392A-CDF7-43A1-B2E8-B77D9EB88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D2D92-DE65-45AF-A6C7-506D3C7CD5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9756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D7EEFB2-87C3-4BB7-A161-70B180A26B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EF963-DF39-4791-AA48-E2E90775D838}" type="datetimeFigureOut">
              <a:rPr lang="cs-CZ" smtClean="0"/>
              <a:t>11.11.2024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623CA803-C7D1-40C4-9F45-A100D549F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8765B0E-A500-4524-9D31-A2654A932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D2D92-DE65-45AF-A6C7-506D3C7CD5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9241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66BB91-581A-4B42-9B0E-A149BAB3A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E331F40-5894-4D83-ABA2-E7D9002437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6339B04-0EFA-4108-89F6-7476015F7F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76671BE-5208-43B7-9602-307AC80067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EF963-DF39-4791-AA48-E2E90775D838}" type="datetimeFigureOut">
              <a:rPr lang="cs-CZ" smtClean="0"/>
              <a:t>11.11.2024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B9DE751-2DBF-49B1-98F2-16C21A857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E4F52ED-CAA4-48A4-83F8-618521F63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D2D92-DE65-45AF-A6C7-506D3C7CD5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8649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7AA041-B70B-4B9D-8689-60EBBB7E94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0F6F8D2E-1E1A-4E81-93D5-12BA087401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4958821-D3CC-4347-971F-5F3DF256F0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C1BC2BF-8586-430F-B9A0-3681F371A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EF963-DF39-4791-AA48-E2E90775D838}" type="datetimeFigureOut">
              <a:rPr lang="cs-CZ" smtClean="0"/>
              <a:t>11.11.2024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911AE46-04C5-46F1-9941-521DCCCA30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FA1605E-DDB3-4B1C-BF84-0DB67EE6C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D2D92-DE65-45AF-A6C7-506D3C7CD5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763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F16E4475-65EA-4AE1-85FC-314CB9D8BA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42237C3-BB28-40D6-A652-0B70A2102B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35ED48C-AD89-4BF8-8187-F6437BF207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9EF963-DF39-4791-AA48-E2E90775D838}" type="datetimeFigureOut">
              <a:rPr lang="cs-CZ" smtClean="0"/>
              <a:t>11.11.2024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A95F7DF-9FA8-4302-9091-C47DF40921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446086A-7595-4FAE-9F18-0C7BD30F6C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5D2D92-DE65-45AF-A6C7-506D3C7CD5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3689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5.svg"/><Relationship Id="rId7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3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7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emf"/><Relationship Id="rId5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Obrázek 27">
            <a:extLst>
              <a:ext uri="{FF2B5EF4-FFF2-40B4-BE49-F238E27FC236}">
                <a16:creationId xmlns:a16="http://schemas.microsoft.com/office/drawing/2014/main" id="{A3DEA2A2-5C36-A34A-49C9-146B73B8467C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34" b="22451"/>
          <a:stretch/>
        </p:blipFill>
        <p:spPr>
          <a:xfrm>
            <a:off x="6253910" y="1999459"/>
            <a:ext cx="5938090" cy="4858541"/>
          </a:xfrm>
          <a:prstGeom prst="rect">
            <a:avLst/>
          </a:prstGeom>
        </p:spPr>
      </p:pic>
      <p:pic>
        <p:nvPicPr>
          <p:cNvPr id="13" name="Obrázek 12">
            <a:extLst>
              <a:ext uri="{FF2B5EF4-FFF2-40B4-BE49-F238E27FC236}">
                <a16:creationId xmlns:a16="http://schemas.microsoft.com/office/drawing/2014/main" id="{583A7875-9146-7EDC-5600-E1FCAF8907D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11" t="27402" r="40724" b="48951"/>
          <a:stretch/>
        </p:blipFill>
        <p:spPr>
          <a:xfrm rot="5400000">
            <a:off x="-244012" y="244015"/>
            <a:ext cx="7226302" cy="6738275"/>
          </a:xfrm>
          <a:prstGeom prst="rect">
            <a:avLst/>
          </a:prstGeom>
        </p:spPr>
      </p:pic>
      <p:sp>
        <p:nvSpPr>
          <p:cNvPr id="42" name="Obdélník 41">
            <a:extLst>
              <a:ext uri="{FF2B5EF4-FFF2-40B4-BE49-F238E27FC236}">
                <a16:creationId xmlns:a16="http://schemas.microsoft.com/office/drawing/2014/main" id="{849EC893-426E-8D50-E3F2-BEBB1319D75A}"/>
              </a:ext>
            </a:extLst>
          </p:cNvPr>
          <p:cNvSpPr/>
          <p:nvPr/>
        </p:nvSpPr>
        <p:spPr>
          <a:xfrm>
            <a:off x="0" y="0"/>
            <a:ext cx="12191998" cy="6857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0D08CA0E-F606-40F5-86C8-6DA67E44D4D8}"/>
              </a:ext>
            </a:extLst>
          </p:cNvPr>
          <p:cNvSpPr/>
          <p:nvPr/>
        </p:nvSpPr>
        <p:spPr>
          <a:xfrm>
            <a:off x="-1058" y="-1"/>
            <a:ext cx="5918761" cy="6857999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3" name="TextovéPole 52">
            <a:extLst>
              <a:ext uri="{FF2B5EF4-FFF2-40B4-BE49-F238E27FC236}">
                <a16:creationId xmlns:a16="http://schemas.microsoft.com/office/drawing/2014/main" id="{92D4B5B9-C1E5-0FBC-2588-9DDEC6C01920}"/>
              </a:ext>
            </a:extLst>
          </p:cNvPr>
          <p:cNvSpPr txBox="1"/>
          <p:nvPr/>
        </p:nvSpPr>
        <p:spPr>
          <a:xfrm>
            <a:off x="5230529" y="439090"/>
            <a:ext cx="6828069" cy="923330"/>
          </a:xfrm>
          <a:prstGeom prst="rect">
            <a:avLst/>
          </a:prstGeom>
          <a:noFill/>
          <a:effectLst>
            <a:outerShdw blurRad="50800" dist="1231900" dir="2940000" sx="90000" sy="90000" algn="tl" rotWithShape="0">
              <a:prstClr val="black">
                <a:alpha val="63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cs-CZ" sz="5400" b="1">
                <a:solidFill>
                  <a:srgbClr val="038991"/>
                </a:solidFill>
              </a:rPr>
              <a:t>RADIO SPIN</a:t>
            </a:r>
            <a:endParaRPr lang="cs-CZ" sz="5400" b="1" dirty="0">
              <a:solidFill>
                <a:srgbClr val="038991"/>
              </a:solidFill>
            </a:endParaRP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A2A9993D-9B82-4694-8463-12B56296102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1981" y="3632357"/>
            <a:ext cx="2217033" cy="1669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8824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2">
            <a:extLst>
              <a:ext uri="{FF2B5EF4-FFF2-40B4-BE49-F238E27FC236}">
                <a16:creationId xmlns:a16="http://schemas.microsoft.com/office/drawing/2014/main" id="{C3FFFDA8-CF49-2C63-600C-7707F405B1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528" y="80818"/>
            <a:ext cx="12014447" cy="707886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9B00AF1F-8D62-41D7-8CF3-1BB7427EA583}"/>
              </a:ext>
            </a:extLst>
          </p:cNvPr>
          <p:cNvSpPr txBox="1"/>
          <p:nvPr/>
        </p:nvSpPr>
        <p:spPr>
          <a:xfrm>
            <a:off x="159795" y="112043"/>
            <a:ext cx="107280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>
                <a:solidFill>
                  <a:schemeClr val="bg1"/>
                </a:solidFill>
              </a:rPr>
              <a:t>RADIO SPIN</a:t>
            </a:r>
            <a:endParaRPr lang="en-US" sz="3200" b="1" dirty="0">
              <a:solidFill>
                <a:schemeClr val="bg1"/>
              </a:solidFill>
            </a:endParaRP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4FAF71E6-2BAC-4287-9479-65F4A2678A1D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754" t="36074" r="33032" b="40919"/>
          <a:stretch/>
        </p:blipFill>
        <p:spPr>
          <a:xfrm>
            <a:off x="10539476" y="112043"/>
            <a:ext cx="1545996" cy="584775"/>
          </a:xfrm>
          <a:prstGeom prst="rect">
            <a:avLst/>
          </a:prstGeom>
        </p:spPr>
      </p:pic>
      <p:sp>
        <p:nvSpPr>
          <p:cNvPr id="21" name="Obdélník 20"/>
          <p:cNvSpPr/>
          <p:nvPr/>
        </p:nvSpPr>
        <p:spPr>
          <a:xfrm>
            <a:off x="2318657" y="1424743"/>
            <a:ext cx="9199427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sz="3200" kern="0" dirty="0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rPr>
              <a:t>Komunitní rádio pro nejmladší posluchače, kteří žijí ve velkých městech. </a:t>
            </a:r>
            <a:r>
              <a:rPr lang="cs-CZ" altLang="cs-CZ" sz="3200" kern="0" dirty="0" err="1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rPr>
              <a:t>Hrahe</a:t>
            </a:r>
            <a:r>
              <a:rPr lang="cs-CZ" altLang="cs-CZ" sz="3200" kern="0" dirty="0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rPr>
              <a:t> rap a hip-hop. NEJVÍC RAPU V RAPUBLICE.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altLang="cs-CZ" sz="2800" b="1" kern="0" dirty="0">
              <a:solidFill>
                <a:schemeClr val="tx1">
                  <a:lumMod val="65000"/>
                  <a:lumOff val="35000"/>
                </a:schemeClr>
              </a:solidFill>
              <a:cs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sz="2800" b="1" kern="0" dirty="0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rPr>
              <a:t>Posluchač rádia Spin je mladý a produktivní. Zná veškeré technologické novinky, které pravidelně a se zájmem sleduje. </a:t>
            </a:r>
            <a:endParaRPr lang="cs-CZ" altLang="cs-CZ" sz="3200" b="1" kern="0" dirty="0">
              <a:solidFill>
                <a:schemeClr val="tx1">
                  <a:lumMod val="65000"/>
                  <a:lumOff val="35000"/>
                </a:schemeClr>
              </a:solidFill>
              <a:cs typeface="Arial" panose="020B0604020202020204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cs-CZ" altLang="cs-CZ" sz="3200" b="1" kern="0" dirty="0">
              <a:solidFill>
                <a:schemeClr val="tx1">
                  <a:lumMod val="65000"/>
                  <a:lumOff val="35000"/>
                </a:schemeClr>
              </a:solidFill>
              <a:cs typeface="Arial" panose="020B0604020202020204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sz="3200" b="1" kern="0" dirty="0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rPr>
              <a:t>TÝDENNÍ </a:t>
            </a:r>
            <a:r>
              <a:rPr lang="cs-CZ" altLang="cs-CZ" sz="3200" b="1" kern="0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rPr>
              <a:t>POSLECH </a:t>
            </a:r>
            <a:r>
              <a:rPr lang="cs-CZ" altLang="cs-CZ" sz="3200" b="1" kern="0">
                <a:solidFill>
                  <a:prstClr val="white"/>
                </a:solidFill>
                <a:highlight>
                  <a:srgbClr val="038991"/>
                </a:highlight>
                <a:cs typeface="Arial" panose="020B0604020202020204" pitchFamily="34" charset="0"/>
              </a:rPr>
              <a:t>97 </a:t>
            </a:r>
            <a:r>
              <a:rPr lang="cs-CZ" altLang="cs-CZ" sz="3200" b="1" kern="0" dirty="0">
                <a:solidFill>
                  <a:prstClr val="white"/>
                </a:solidFill>
                <a:highlight>
                  <a:srgbClr val="038991"/>
                </a:highlight>
                <a:cs typeface="Arial" panose="020B0604020202020204" pitchFamily="34" charset="0"/>
              </a:rPr>
              <a:t>tis.</a:t>
            </a:r>
            <a:endParaRPr lang="cs-CZ" altLang="cs-CZ" sz="3200" b="1" kern="0" dirty="0">
              <a:solidFill>
                <a:schemeClr val="bg1"/>
              </a:solidFill>
              <a:highlight>
                <a:srgbClr val="FF7A00"/>
              </a:highlight>
              <a:cs typeface="Arial" panose="020B0604020202020204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sz="3200" b="1" kern="0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rPr>
              <a:t>ZÁSAH </a:t>
            </a:r>
            <a:r>
              <a:rPr lang="cs-CZ" altLang="cs-CZ" sz="3200" b="1" kern="0">
                <a:solidFill>
                  <a:prstClr val="white"/>
                </a:solidFill>
                <a:highlight>
                  <a:srgbClr val="038991"/>
                </a:highlight>
                <a:cs typeface="Arial" panose="020B0604020202020204" pitchFamily="34" charset="0"/>
              </a:rPr>
              <a:t>51 </a:t>
            </a:r>
            <a:r>
              <a:rPr lang="cs-CZ" altLang="cs-CZ" sz="3200" b="1" kern="0" dirty="0">
                <a:solidFill>
                  <a:prstClr val="white"/>
                </a:solidFill>
                <a:highlight>
                  <a:srgbClr val="038991"/>
                </a:highlight>
                <a:cs typeface="Arial" panose="020B0604020202020204" pitchFamily="34" charset="0"/>
              </a:rPr>
              <a:t>tis.</a:t>
            </a:r>
            <a:r>
              <a:rPr lang="cs-CZ" altLang="cs-CZ" sz="3200" b="1" kern="0" dirty="0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rPr>
              <a:t> POSLUCHAČŮ DENNĚ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cs-CZ" altLang="cs-CZ" sz="3200" b="1" kern="0" dirty="0">
              <a:solidFill>
                <a:schemeClr val="tx1">
                  <a:lumMod val="65000"/>
                  <a:lumOff val="35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25" name="Ovál 24">
            <a:extLst>
              <a:ext uri="{FF2B5EF4-FFF2-40B4-BE49-F238E27FC236}">
                <a16:creationId xmlns:a16="http://schemas.microsoft.com/office/drawing/2014/main" id="{FE966A54-F4B0-4240-43F3-CF30AF432091}"/>
              </a:ext>
            </a:extLst>
          </p:cNvPr>
          <p:cNvSpPr>
            <a:spLocks noChangeAspect="1"/>
          </p:cNvSpPr>
          <p:nvPr/>
        </p:nvSpPr>
        <p:spPr>
          <a:xfrm rot="21422341">
            <a:off x="1864713" y="1576574"/>
            <a:ext cx="286225" cy="286225"/>
          </a:xfrm>
          <a:prstGeom prst="ellipse">
            <a:avLst/>
          </a:prstGeom>
          <a:solidFill>
            <a:srgbClr val="F7A8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Ovál 25">
            <a:extLst>
              <a:ext uri="{FF2B5EF4-FFF2-40B4-BE49-F238E27FC236}">
                <a16:creationId xmlns:a16="http://schemas.microsoft.com/office/drawing/2014/main" id="{C9E32F7A-DFD6-71A4-C8C3-3C80BEFCC8B1}"/>
              </a:ext>
            </a:extLst>
          </p:cNvPr>
          <p:cNvSpPr>
            <a:spLocks noChangeAspect="1"/>
          </p:cNvSpPr>
          <p:nvPr/>
        </p:nvSpPr>
        <p:spPr>
          <a:xfrm rot="21422341">
            <a:off x="1864710" y="3469744"/>
            <a:ext cx="286225" cy="286225"/>
          </a:xfrm>
          <a:prstGeom prst="ellipse">
            <a:avLst/>
          </a:prstGeom>
          <a:solidFill>
            <a:srgbClr val="F7A8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Ovál 26">
            <a:extLst>
              <a:ext uri="{FF2B5EF4-FFF2-40B4-BE49-F238E27FC236}">
                <a16:creationId xmlns:a16="http://schemas.microsoft.com/office/drawing/2014/main" id="{A2B6F693-58A7-D4AA-197F-4CB5553889AA}"/>
              </a:ext>
            </a:extLst>
          </p:cNvPr>
          <p:cNvSpPr>
            <a:spLocks noChangeAspect="1"/>
          </p:cNvSpPr>
          <p:nvPr/>
        </p:nvSpPr>
        <p:spPr>
          <a:xfrm rot="21422341">
            <a:off x="1864711" y="5231644"/>
            <a:ext cx="286225" cy="286225"/>
          </a:xfrm>
          <a:prstGeom prst="ellipse">
            <a:avLst/>
          </a:prstGeom>
          <a:solidFill>
            <a:srgbClr val="F7A8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22EA887E-20F1-DDD4-5DAD-6C296D6A7FBF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570" t="30496" r="40724" b="42992"/>
          <a:stretch/>
        </p:blipFill>
        <p:spPr>
          <a:xfrm>
            <a:off x="-5366" y="5408312"/>
            <a:ext cx="1704744" cy="1435898"/>
          </a:xfrm>
          <a:prstGeom prst="rect">
            <a:avLst/>
          </a:prstGeom>
        </p:spPr>
      </p:pic>
      <p:sp>
        <p:nvSpPr>
          <p:cNvPr id="14" name="Zástupný symbol pro text 7">
            <a:extLst>
              <a:ext uri="{FF2B5EF4-FFF2-40B4-BE49-F238E27FC236}">
                <a16:creationId xmlns:a16="http://schemas.microsoft.com/office/drawing/2014/main" id="{F3F53ECC-B1C8-4C54-9F92-02AD7EF26F42}"/>
              </a:ext>
            </a:extLst>
          </p:cNvPr>
          <p:cNvSpPr txBox="1">
            <a:spLocks/>
          </p:cNvSpPr>
          <p:nvPr/>
        </p:nvSpPr>
        <p:spPr>
          <a:xfrm>
            <a:off x="3935202" y="6622174"/>
            <a:ext cx="4320481" cy="2174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800" dirty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Zdroj: RADIOPROJEKT, týdenní poslech</a:t>
            </a:r>
            <a:r>
              <a:rPr lang="cs-CZ" sz="80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, 2.</a:t>
            </a:r>
            <a:r>
              <a:rPr lang="cs-CZ" sz="800" dirty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Q </a:t>
            </a:r>
            <a:r>
              <a:rPr lang="cs-CZ" sz="80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+ 3.</a:t>
            </a:r>
            <a:r>
              <a:rPr lang="cs-CZ" sz="800" dirty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Q 2024, CS všichni</a:t>
            </a:r>
          </a:p>
        </p:txBody>
      </p:sp>
    </p:spTree>
    <p:extLst>
      <p:ext uri="{BB962C8B-B14F-4D97-AF65-F5344CB8AC3E}">
        <p14:creationId xmlns:p14="http://schemas.microsoft.com/office/powerpoint/2010/main" val="39742153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cký objekt 2">
            <a:extLst>
              <a:ext uri="{FF2B5EF4-FFF2-40B4-BE49-F238E27FC236}">
                <a16:creationId xmlns:a16="http://schemas.microsoft.com/office/drawing/2014/main" id="{1E770B6B-65EE-6445-2768-604E5DCEB9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528" y="80818"/>
            <a:ext cx="12014447" cy="707886"/>
          </a:xfrm>
          <a:prstGeom prst="rect">
            <a:avLst/>
          </a:prstGeom>
        </p:spPr>
      </p:pic>
      <p:graphicFrame>
        <p:nvGraphicFramePr>
          <p:cNvPr id="8" name="Zástupný symbol pro obsah 5">
            <a:extLst>
              <a:ext uri="{FF2B5EF4-FFF2-40B4-BE49-F238E27FC236}">
                <a16:creationId xmlns:a16="http://schemas.microsoft.com/office/drawing/2014/main" id="{44787F90-F876-4A30-AA5B-1E15BEF97EA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3505093"/>
              </p:ext>
            </p:extLst>
          </p:nvPr>
        </p:nvGraphicFramePr>
        <p:xfrm>
          <a:off x="3310128" y="1553788"/>
          <a:ext cx="5571744" cy="46652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Graf 8">
            <a:extLst>
              <a:ext uri="{FF2B5EF4-FFF2-40B4-BE49-F238E27FC236}">
                <a16:creationId xmlns:a16="http://schemas.microsoft.com/office/drawing/2014/main" id="{2B82959F-FDFE-4318-BC18-45568F7DCA9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01664286"/>
              </p:ext>
            </p:extLst>
          </p:nvPr>
        </p:nvGraphicFramePr>
        <p:xfrm>
          <a:off x="-238616" y="1863318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0" name="Graf 9">
            <a:extLst>
              <a:ext uri="{FF2B5EF4-FFF2-40B4-BE49-F238E27FC236}">
                <a16:creationId xmlns:a16="http://schemas.microsoft.com/office/drawing/2014/main" id="{0C926863-1E8D-4C8A-B123-222E7F8A7E4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37853592"/>
              </p:ext>
            </p:extLst>
          </p:nvPr>
        </p:nvGraphicFramePr>
        <p:xfrm>
          <a:off x="8182168" y="3681207"/>
          <a:ext cx="4752720" cy="27568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1" name="TextovéPole 10">
            <a:extLst>
              <a:ext uri="{FF2B5EF4-FFF2-40B4-BE49-F238E27FC236}">
                <a16:creationId xmlns:a16="http://schemas.microsoft.com/office/drawing/2014/main" id="{D55A3E87-F43C-4910-80B3-56615B5B77B0}"/>
              </a:ext>
            </a:extLst>
          </p:cNvPr>
          <p:cNvSpPr txBox="1"/>
          <p:nvPr/>
        </p:nvSpPr>
        <p:spPr>
          <a:xfrm>
            <a:off x="1304177" y="1596877"/>
            <a:ext cx="1250663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GENDER</a:t>
            </a:r>
            <a:endParaRPr lang="cs-CZ" sz="2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A24C4242-D9FD-48DA-BDC5-4FBA88F152FA}"/>
              </a:ext>
            </a:extLst>
          </p:cNvPr>
          <p:cNvSpPr txBox="1"/>
          <p:nvPr/>
        </p:nvSpPr>
        <p:spPr>
          <a:xfrm>
            <a:off x="5004117" y="1461902"/>
            <a:ext cx="2182649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</a:t>
            </a:r>
            <a:r>
              <a:rPr lang="cs-CZ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ĚKOVÝ PROFIL</a:t>
            </a:r>
          </a:p>
        </p:txBody>
      </p:sp>
      <p:pic>
        <p:nvPicPr>
          <p:cNvPr id="15" name="Obrázek 14">
            <a:extLst>
              <a:ext uri="{FF2B5EF4-FFF2-40B4-BE49-F238E27FC236}">
                <a16:creationId xmlns:a16="http://schemas.microsoft.com/office/drawing/2014/main" id="{4FAF71E6-2BAC-4287-9479-65F4A2678A1D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754" t="36074" r="33032" b="40919"/>
          <a:stretch/>
        </p:blipFill>
        <p:spPr>
          <a:xfrm>
            <a:off x="10539476" y="112043"/>
            <a:ext cx="1545996" cy="584775"/>
          </a:xfrm>
          <a:prstGeom prst="rect">
            <a:avLst/>
          </a:prstGeom>
        </p:spPr>
      </p:pic>
      <p:sp>
        <p:nvSpPr>
          <p:cNvPr id="17" name="TextovéPole 16">
            <a:extLst>
              <a:ext uri="{FF2B5EF4-FFF2-40B4-BE49-F238E27FC236}">
                <a16:creationId xmlns:a16="http://schemas.microsoft.com/office/drawing/2014/main" id="{9B00AF1F-8D62-41D7-8CF3-1BB7427EA583}"/>
              </a:ext>
            </a:extLst>
          </p:cNvPr>
          <p:cNvSpPr txBox="1"/>
          <p:nvPr/>
        </p:nvSpPr>
        <p:spPr>
          <a:xfrm>
            <a:off x="159795" y="112043"/>
            <a:ext cx="107280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>
                <a:solidFill>
                  <a:schemeClr val="bg1"/>
                </a:solidFill>
              </a:rPr>
              <a:t>RADIO SPIN </a:t>
            </a:r>
            <a:r>
              <a:rPr lang="en-US" sz="3200" b="1" dirty="0">
                <a:solidFill>
                  <a:schemeClr val="bg1"/>
                </a:solidFill>
              </a:rPr>
              <a:t>– </a:t>
            </a:r>
            <a:r>
              <a:rPr lang="cs-CZ" sz="3200" b="1" dirty="0">
                <a:solidFill>
                  <a:schemeClr val="bg1"/>
                </a:solidFill>
              </a:rPr>
              <a:t>CÍLOVÁ SKUPINA</a:t>
            </a:r>
            <a:endParaRPr lang="en-US" sz="3200" b="1" dirty="0">
              <a:solidFill>
                <a:schemeClr val="bg1"/>
              </a:solidFill>
            </a:endParaRPr>
          </a:p>
        </p:txBody>
      </p:sp>
      <p:pic>
        <p:nvPicPr>
          <p:cNvPr id="19" name="Obrázek 18">
            <a:extLst>
              <a:ext uri="{FF2B5EF4-FFF2-40B4-BE49-F238E27FC236}">
                <a16:creationId xmlns:a16="http://schemas.microsoft.com/office/drawing/2014/main" id="{D89DBAD6-DCD5-C7CE-2C34-A40B82D97BDA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570" t="30496" r="40724" b="42992"/>
          <a:stretch/>
        </p:blipFill>
        <p:spPr>
          <a:xfrm>
            <a:off x="-5366" y="5408312"/>
            <a:ext cx="1704744" cy="1435898"/>
          </a:xfrm>
          <a:prstGeom prst="rect">
            <a:avLst/>
          </a:prstGeom>
        </p:spPr>
      </p:pic>
      <p:sp>
        <p:nvSpPr>
          <p:cNvPr id="13" name="TextovéPole 12">
            <a:extLst>
              <a:ext uri="{FF2B5EF4-FFF2-40B4-BE49-F238E27FC236}">
                <a16:creationId xmlns:a16="http://schemas.microsoft.com/office/drawing/2014/main" id="{ED3EDFDE-4DDC-47A3-B54A-04D9ECA46072}"/>
              </a:ext>
            </a:extLst>
          </p:cNvPr>
          <p:cNvSpPr txBox="1"/>
          <p:nvPr/>
        </p:nvSpPr>
        <p:spPr>
          <a:xfrm>
            <a:off x="8903464" y="3187274"/>
            <a:ext cx="331012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000" b="1">
                <a:solidFill>
                  <a:schemeClr val="tx1">
                    <a:lumMod val="65000"/>
                    <a:lumOff val="35000"/>
                  </a:schemeClr>
                </a:solidFill>
              </a:rPr>
              <a:t>SOCIOEKONOMICKÝ </a:t>
            </a:r>
          </a:p>
          <a:p>
            <a:pPr algn="ctr"/>
            <a:r>
              <a:rPr lang="cs-CZ" sz="2000" b="1">
                <a:solidFill>
                  <a:schemeClr val="tx1">
                    <a:lumMod val="65000"/>
                    <a:lumOff val="35000"/>
                  </a:schemeClr>
                </a:solidFill>
              </a:rPr>
              <a:t>STATUS</a:t>
            </a:r>
            <a:endParaRPr lang="cs-CZ" sz="2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F3F53ECC-B1C8-4C54-9F92-02AD7EF26F42}"/>
              </a:ext>
            </a:extLst>
          </p:cNvPr>
          <p:cNvSpPr txBox="1">
            <a:spLocks/>
          </p:cNvSpPr>
          <p:nvPr/>
        </p:nvSpPr>
        <p:spPr>
          <a:xfrm>
            <a:off x="3935202" y="6622174"/>
            <a:ext cx="4320481" cy="2174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800" dirty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Zdroj: RADIOPROJEKT, týdenní poslech</a:t>
            </a:r>
            <a:r>
              <a:rPr lang="cs-CZ" sz="80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, 2.Q + 3.Q 2024, </a:t>
            </a:r>
            <a:r>
              <a:rPr lang="cs-CZ" sz="800" dirty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CS všichni</a:t>
            </a:r>
          </a:p>
        </p:txBody>
      </p:sp>
    </p:spTree>
    <p:extLst>
      <p:ext uri="{BB962C8B-B14F-4D97-AF65-F5344CB8AC3E}">
        <p14:creationId xmlns:p14="http://schemas.microsoft.com/office/powerpoint/2010/main" val="4254253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cký objekt 2">
            <a:extLst>
              <a:ext uri="{FF2B5EF4-FFF2-40B4-BE49-F238E27FC236}">
                <a16:creationId xmlns:a16="http://schemas.microsoft.com/office/drawing/2014/main" id="{C2F34395-03B6-B768-A31D-355027E08B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528" y="80818"/>
            <a:ext cx="12014447" cy="707886"/>
          </a:xfrm>
          <a:prstGeom prst="rect">
            <a:avLst/>
          </a:prstGeom>
        </p:spPr>
      </p:pic>
      <p:pic>
        <p:nvPicPr>
          <p:cNvPr id="15" name="Obrázek 14">
            <a:extLst>
              <a:ext uri="{FF2B5EF4-FFF2-40B4-BE49-F238E27FC236}">
                <a16:creationId xmlns:a16="http://schemas.microsoft.com/office/drawing/2014/main" id="{4FAF71E6-2BAC-4287-9479-65F4A2678A1D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754" t="36074" r="33032" b="40919"/>
          <a:stretch/>
        </p:blipFill>
        <p:spPr>
          <a:xfrm>
            <a:off x="10539476" y="112043"/>
            <a:ext cx="1545996" cy="584775"/>
          </a:xfrm>
          <a:prstGeom prst="rect">
            <a:avLst/>
          </a:prstGeom>
        </p:spPr>
      </p:pic>
      <p:sp>
        <p:nvSpPr>
          <p:cNvPr id="17" name="TextovéPole 16">
            <a:extLst>
              <a:ext uri="{FF2B5EF4-FFF2-40B4-BE49-F238E27FC236}">
                <a16:creationId xmlns:a16="http://schemas.microsoft.com/office/drawing/2014/main" id="{9B00AF1F-8D62-41D7-8CF3-1BB7427EA583}"/>
              </a:ext>
            </a:extLst>
          </p:cNvPr>
          <p:cNvSpPr txBox="1"/>
          <p:nvPr/>
        </p:nvSpPr>
        <p:spPr>
          <a:xfrm>
            <a:off x="159795" y="112043"/>
            <a:ext cx="107280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>
                <a:solidFill>
                  <a:schemeClr val="bg1"/>
                </a:solidFill>
              </a:rPr>
              <a:t>RADIO SPIN	</a:t>
            </a:r>
            <a:endParaRPr lang="cs-CZ" sz="3200" b="1" dirty="0">
              <a:solidFill>
                <a:schemeClr val="bg1"/>
              </a:solidFill>
            </a:endParaRPr>
          </a:p>
        </p:txBody>
      </p:sp>
      <p:pic>
        <p:nvPicPr>
          <p:cNvPr id="29" name="Obrázek 28">
            <a:extLst>
              <a:ext uri="{FF2B5EF4-FFF2-40B4-BE49-F238E27FC236}">
                <a16:creationId xmlns:a16="http://schemas.microsoft.com/office/drawing/2014/main" id="{22EA887E-20F1-DDD4-5DAD-6C296D6A7FBF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570" t="30496" r="40724" b="42992"/>
          <a:stretch/>
        </p:blipFill>
        <p:spPr>
          <a:xfrm>
            <a:off x="-5366" y="5408312"/>
            <a:ext cx="1704744" cy="1435898"/>
          </a:xfrm>
          <a:prstGeom prst="rect">
            <a:avLst/>
          </a:prstGeom>
        </p:spPr>
      </p:pic>
      <p:grpSp>
        <p:nvGrpSpPr>
          <p:cNvPr id="56" name="Skupina 55">
            <a:extLst>
              <a:ext uri="{FF2B5EF4-FFF2-40B4-BE49-F238E27FC236}">
                <a16:creationId xmlns:a16="http://schemas.microsoft.com/office/drawing/2014/main" id="{E1DC1518-4916-4EAD-9870-C2E71ED0B3CE}"/>
              </a:ext>
            </a:extLst>
          </p:cNvPr>
          <p:cNvGrpSpPr/>
          <p:nvPr/>
        </p:nvGrpSpPr>
        <p:grpSpPr>
          <a:xfrm>
            <a:off x="1627464" y="971573"/>
            <a:ext cx="9371139" cy="5693733"/>
            <a:chOff x="1175657" y="707571"/>
            <a:chExt cx="9831335" cy="6058404"/>
          </a:xfrm>
        </p:grpSpPr>
        <p:pic>
          <p:nvPicPr>
            <p:cNvPr id="57" name="Obrázek 56">
              <a:extLst>
                <a:ext uri="{FF2B5EF4-FFF2-40B4-BE49-F238E27FC236}">
                  <a16:creationId xmlns:a16="http://schemas.microsoft.com/office/drawing/2014/main" id="{BC87837A-8426-4D3E-9730-18358B08286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/>
            <a:srcRect t="10359"/>
            <a:stretch/>
          </p:blipFill>
          <p:spPr>
            <a:xfrm>
              <a:off x="1185007" y="738976"/>
              <a:ext cx="9821985" cy="6026999"/>
            </a:xfrm>
            <a:prstGeom prst="rect">
              <a:avLst/>
            </a:prstGeom>
          </p:spPr>
        </p:pic>
        <p:sp>
          <p:nvSpPr>
            <p:cNvPr id="58" name="Obdélník 57">
              <a:extLst>
                <a:ext uri="{FF2B5EF4-FFF2-40B4-BE49-F238E27FC236}">
                  <a16:creationId xmlns:a16="http://schemas.microsoft.com/office/drawing/2014/main" id="{CCD5ED7D-C5E5-41A0-93BF-C4422A88A68C}"/>
                </a:ext>
              </a:extLst>
            </p:cNvPr>
            <p:cNvSpPr/>
            <p:nvPr/>
          </p:nvSpPr>
          <p:spPr>
            <a:xfrm>
              <a:off x="1175657" y="707571"/>
              <a:ext cx="1480457" cy="72934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pic>
        <p:nvPicPr>
          <p:cNvPr id="59" name="Obrázek 58">
            <a:extLst>
              <a:ext uri="{FF2B5EF4-FFF2-40B4-BE49-F238E27FC236}">
                <a16:creationId xmlns:a16="http://schemas.microsoft.com/office/drawing/2014/main" id="{2E983038-3BE7-4C18-906D-31EF95C5A3DD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4731" y="1072242"/>
            <a:ext cx="1572174" cy="1183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939337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Kancelář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9012</TotalTime>
  <Words>113</Words>
  <Application>Microsoft Office PowerPoint</Application>
  <PresentationFormat>Širokoúhlá obrazovka</PresentationFormat>
  <Paragraphs>18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Lavičková Michaela</dc:creator>
  <cp:lastModifiedBy>Jan Czech</cp:lastModifiedBy>
  <cp:revision>67</cp:revision>
  <dcterms:created xsi:type="dcterms:W3CDTF">2022-06-03T11:14:16Z</dcterms:created>
  <dcterms:modified xsi:type="dcterms:W3CDTF">2024-11-11T11:36:23Z</dcterms:modified>
</cp:coreProperties>
</file>