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65DFDDA2-C730-470F-9F5F-E1D264683502}"/>
    <pc:docChg chg="modSld">
      <pc:chgData name="Jan Czech" userId="4f54d1a501d87fde" providerId="LiveId" clId="{65DFDDA2-C730-470F-9F5F-E1D264683502}" dt="2024-11-11T11:26:22.774" v="20" actId="27918"/>
      <pc:docMkLst>
        <pc:docMk/>
      </pc:docMkLst>
      <pc:sldChg chg="modSp mod">
        <pc:chgData name="Jan Czech" userId="4f54d1a501d87fde" providerId="LiveId" clId="{65DFDDA2-C730-470F-9F5F-E1D264683502}" dt="2024-11-11T10:53:12.564" v="11" actId="20577"/>
        <pc:sldMkLst>
          <pc:docMk/>
          <pc:sldMk cId="3974215359" sldId="358"/>
        </pc:sldMkLst>
        <pc:spChg chg="mod">
          <ac:chgData name="Jan Czech" userId="4f54d1a501d87fde" providerId="LiveId" clId="{65DFDDA2-C730-470F-9F5F-E1D264683502}" dt="2024-11-11T10:07:39.136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65DFDDA2-C730-470F-9F5F-E1D264683502}" dt="2024-11-11T10:53:12.564" v="11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65DFDDA2-C730-470F-9F5F-E1D264683502}" dt="2024-11-11T11:26:22.774" v="20" actId="27918"/>
        <pc:sldMkLst>
          <pc:docMk/>
          <pc:sldMk cId="4254253982" sldId="369"/>
        </pc:sldMkLst>
        <pc:spChg chg="mod">
          <ac:chgData name="Jan Czech" userId="4f54d1a501d87fde" providerId="LiveId" clId="{65DFDDA2-C730-470F-9F5F-E1D264683502}" dt="2024-11-11T10:07:44.268" v="7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  <pc:docChgLst>
    <pc:chgData name="Stejskal Pavel" userId="2c5ecd28-06d4-42d6-8fff-955d7bfca8e1" providerId="ADAL" clId="{E6A27AAF-6A93-40C9-BDAB-1963AF854683}"/>
    <pc:docChg chg="undo redo custSel modSld">
      <pc:chgData name="Stejskal Pavel" userId="2c5ecd28-06d4-42d6-8fff-955d7bfca8e1" providerId="ADAL" clId="{E6A27AAF-6A93-40C9-BDAB-1963AF854683}" dt="2024-09-09T07:21:38.845" v="48"/>
      <pc:docMkLst>
        <pc:docMk/>
      </pc:docMkLst>
      <pc:sldChg chg="addSp delSp modSp mod">
        <pc:chgData name="Stejskal Pavel" userId="2c5ecd28-06d4-42d6-8fff-955d7bfca8e1" providerId="ADAL" clId="{E6A27AAF-6A93-40C9-BDAB-1963AF854683}" dt="2024-09-09T07:21:38.845" v="48"/>
        <pc:sldMkLst>
          <pc:docMk/>
          <pc:sldMk cId="3329393377" sldId="375"/>
        </pc:sldMkLst>
        <pc:spChg chg="mod topLvl">
          <ac:chgData name="Stejskal Pavel" userId="2c5ecd28-06d4-42d6-8fff-955d7bfca8e1" providerId="ADAL" clId="{E6A27AAF-6A93-40C9-BDAB-1963AF854683}" dt="2024-09-09T07:14:51.805" v="22" actId="164"/>
          <ac:spMkLst>
            <pc:docMk/>
            <pc:sldMk cId="3329393377" sldId="375"/>
            <ac:spMk id="13" creationId="{00000000-0000-0000-0000-000000000000}"/>
          </ac:spMkLst>
        </pc:spChg>
        <pc:spChg chg="mod topLvl">
          <ac:chgData name="Stejskal Pavel" userId="2c5ecd28-06d4-42d6-8fff-955d7bfca8e1" providerId="ADAL" clId="{E6A27AAF-6A93-40C9-BDAB-1963AF854683}" dt="2024-09-09T07:14:51.805" v="22" actId="164"/>
          <ac:spMkLst>
            <pc:docMk/>
            <pc:sldMk cId="3329393377" sldId="375"/>
            <ac:spMk id="14" creationId="{00000000-0000-0000-0000-000000000000}"/>
          </ac:spMkLst>
        </pc:spChg>
        <pc:spChg chg="mod">
          <ac:chgData name="Stejskal Pavel" userId="2c5ecd28-06d4-42d6-8fff-955d7bfca8e1" providerId="ADAL" clId="{E6A27AAF-6A93-40C9-BDAB-1963AF854683}" dt="2024-09-09T07:21:38.845" v="48"/>
          <ac:spMkLst>
            <pc:docMk/>
            <pc:sldMk cId="3329393377" sldId="375"/>
            <ac:spMk id="19" creationId="{00000000-0000-0000-0000-000000000000}"/>
          </ac:spMkLst>
        </pc:spChg>
        <pc:grpChg chg="add mod">
          <ac:chgData name="Stejskal Pavel" userId="2c5ecd28-06d4-42d6-8fff-955d7bfca8e1" providerId="ADAL" clId="{E6A27AAF-6A93-40C9-BDAB-1963AF854683}" dt="2024-09-09T07:14:51.805" v="22" actId="164"/>
          <ac:grpSpMkLst>
            <pc:docMk/>
            <pc:sldMk cId="3329393377" sldId="375"/>
            <ac:grpSpMk id="5" creationId="{DDD0A678-0326-E260-BFC3-5DB3DA28EAAA}"/>
          </ac:grpSpMkLst>
        </pc:grpChg>
        <pc:grpChg chg="del mod">
          <ac:chgData name="Stejskal Pavel" userId="2c5ecd28-06d4-42d6-8fff-955d7bfca8e1" providerId="ADAL" clId="{E6A27AAF-6A93-40C9-BDAB-1963AF854683}" dt="2024-09-09T07:14:05.548" v="5" actId="165"/>
          <ac:grpSpMkLst>
            <pc:docMk/>
            <pc:sldMk cId="3329393377" sldId="375"/>
            <ac:grpSpMk id="11" creationId="{00000000-0000-0000-0000-000000000000}"/>
          </ac:grpSpMkLst>
        </pc:grpChg>
        <pc:picChg chg="add del mod ord">
          <ac:chgData name="Stejskal Pavel" userId="2c5ecd28-06d4-42d6-8fff-955d7bfca8e1" providerId="ADAL" clId="{E6A27AAF-6A93-40C9-BDAB-1963AF854683}" dt="2024-09-09T07:14:51.805" v="22" actId="164"/>
          <ac:picMkLst>
            <pc:docMk/>
            <pc:sldMk cId="3329393377" sldId="375"/>
            <ac:picMk id="4" creationId="{EC355088-4D0A-D681-336C-0A14B9569437}"/>
          </ac:picMkLst>
        </pc:picChg>
        <pc:picChg chg="del mod topLvl">
          <ac:chgData name="Stejskal Pavel" userId="2c5ecd28-06d4-42d6-8fff-955d7bfca8e1" providerId="ADAL" clId="{E6A27AAF-6A93-40C9-BDAB-1963AF854683}" dt="2024-09-09T07:14:11.586" v="6" actId="478"/>
          <ac:picMkLst>
            <pc:docMk/>
            <pc:sldMk cId="3329393377" sldId="375"/>
            <ac:picMk id="12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CCBCE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Pt>
            <c:idx val="5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01-454A-A3E0-FCB6D715D867}"/>
              </c:ext>
            </c:extLst>
          </c:dPt>
          <c:dPt>
            <c:idx val="6"/>
            <c:bubble3D val="0"/>
            <c:spPr>
              <a:solidFill>
                <a:srgbClr val="DD7B68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E01-454A-A3E0-FCB6D715D867}"/>
              </c:ext>
            </c:extLst>
          </c:dPt>
          <c:dLbls>
            <c:dLbl>
              <c:idx val="0"/>
              <c:layout>
                <c:manualLayout>
                  <c:x val="8.1999460133128036E-3"/>
                  <c:y val="-1.19444908276024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dLbl>
              <c:idx val="1"/>
              <c:layout>
                <c:manualLayout>
                  <c:x val="5.4097962864051181E-3"/>
                  <c:y val="-2.90274019789305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List1!$A$4:$A$8</c:f>
              <c:strCache>
                <c:ptCount val="5"/>
                <c:pt idx="0">
                  <c:v>12-39 let</c:v>
                </c:pt>
                <c:pt idx="1">
                  <c:v>40-49 let</c:v>
                </c:pt>
                <c:pt idx="2">
                  <c:v>50-59 let</c:v>
                </c:pt>
                <c:pt idx="3">
                  <c:v>60-69 let</c:v>
                </c:pt>
                <c:pt idx="4">
                  <c:v>70-84 let</c:v>
                </c:pt>
              </c:strCache>
            </c:strRef>
          </c:cat>
          <c:val>
            <c:numRef>
              <c:f>List1!$B$4:$B$8</c:f>
              <c:numCache>
                <c:formatCode>#\ ##0.0</c:formatCode>
                <c:ptCount val="5"/>
                <c:pt idx="0">
                  <c:v>9.3000000000000007</c:v>
                </c:pt>
                <c:pt idx="1">
                  <c:v>12.9643337074016</c:v>
                </c:pt>
                <c:pt idx="2">
                  <c:v>16.752119135443198</c:v>
                </c:pt>
                <c:pt idx="3">
                  <c:v>33.312079572451402</c:v>
                </c:pt>
                <c:pt idx="4">
                  <c:v>27.738327431643999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54.360753150984998</c:v>
                </c:pt>
                <c:pt idx="1">
                  <c:v>45.639246849015002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28.6376470087191</c:v>
                </c:pt>
                <c:pt idx="1">
                  <c:v>12.5412889650932</c:v>
                </c:pt>
                <c:pt idx="2">
                  <c:v>33.518396643555299</c:v>
                </c:pt>
                <c:pt idx="3">
                  <c:v>11.867167019373399</c:v>
                </c:pt>
                <c:pt idx="4">
                  <c:v>13.4355003632591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COUNTRY RÁDIO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177" y="3361879"/>
            <a:ext cx="2415921" cy="241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46FAE5AF-892C-E858-CFC8-14A66EED8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COUNTRY RÁDIO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První a nejsilnější rádio formátu country a folk v ČR.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36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Oslovuje zejména populaci 40+, která je právě na vrcholu kariéry. Vysoký podíl posluchačů je z řad top manažerů a soukromých podnikatelů.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527 </a:t>
            </a:r>
            <a:r>
              <a:rPr lang="cs-CZ" altLang="cs-CZ" sz="3200" b="1" kern="0" dirty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231 </a:t>
            </a:r>
            <a:r>
              <a:rPr lang="cs-CZ" altLang="cs-CZ" sz="3200" b="1" kern="0" dirty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4" y="2552609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4239240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2548B8E7-7928-74C0-D9F6-BFF0E7E04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636809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300933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819867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04117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COUNTRY RÁDIO </a:t>
            </a:r>
            <a:r>
              <a:rPr lang="en-US" sz="3200" b="1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2CB9B59B-8E5E-F44F-4BF6-2916CF4C5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DDD0A678-0326-E260-BFC3-5DB3DA28EAAA}"/>
              </a:ext>
            </a:extLst>
          </p:cNvPr>
          <p:cNvGrpSpPr/>
          <p:nvPr/>
        </p:nvGrpSpPr>
        <p:grpSpPr>
          <a:xfrm>
            <a:off x="304007" y="1134702"/>
            <a:ext cx="9333153" cy="5345391"/>
            <a:chOff x="304007" y="1134702"/>
            <a:chExt cx="9333153" cy="5345391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EC355088-4D0A-D681-336C-0A14B95694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0794" y="1287200"/>
              <a:ext cx="9296366" cy="5128241"/>
            </a:xfrm>
            <a:prstGeom prst="rect">
              <a:avLst/>
            </a:prstGeom>
          </p:spPr>
        </p:pic>
        <p:sp>
          <p:nvSpPr>
            <p:cNvPr id="13" name="Obdélník 12"/>
            <p:cNvSpPr/>
            <p:nvPr/>
          </p:nvSpPr>
          <p:spPr>
            <a:xfrm>
              <a:off x="340794" y="1134702"/>
              <a:ext cx="1185636" cy="5829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304007" y="5809882"/>
              <a:ext cx="1983678" cy="6702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COUNTRY RÁDIO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pic>
        <p:nvPicPr>
          <p:cNvPr id="18" name="Obrázek 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827" y="804798"/>
            <a:ext cx="1055687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9592231" y="1215566"/>
            <a:ext cx="2456893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cs-CZ" sz="1200" dirty="0">
                <a:solidFill>
                  <a:prstClr val="black"/>
                </a:solidFill>
                <a:cs typeface="Arial" panose="020B0604020202020204" pitchFamily="34" charset="0"/>
              </a:rPr>
              <a:t>Seznam okruhů regionálních odpojení:</a:t>
            </a:r>
          </a:p>
          <a:p>
            <a:pPr algn="r" eaLnBrk="1" hangingPunct="1">
              <a:defRPr/>
            </a:pPr>
            <a:endParaRPr lang="cs-CZ" sz="9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algn="r" eaLnBrk="1" hangingPunct="1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PRAHA A STŘEDNÍ ČECHY: </a:t>
            </a:r>
            <a:r>
              <a:rPr lang="cs-CZ" sz="800" dirty="0">
                <a:cs typeface="Arial" panose="020B0604020202020204" pitchFamily="34" charset="0"/>
              </a:rPr>
              <a:t>Praha 89,5 FM / 1062 MHz; Kutná Hora 87,7 FM; Mladá Boleslav 106,2 FM; Benešov 101,8 FM; Beroun 98,3 FM</a:t>
            </a:r>
          </a:p>
          <a:p>
            <a:pPr algn="r" eaLnBrk="1" hangingPunct="1">
              <a:defRPr/>
            </a:pPr>
            <a:endParaRPr lang="cs-CZ" sz="8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SEVERNÍ ČECHY: </a:t>
            </a:r>
            <a:r>
              <a:rPr lang="cs-CZ" sz="800" dirty="0">
                <a:cs typeface="Arial" panose="020B0604020202020204" pitchFamily="34" charset="0"/>
              </a:rPr>
              <a:t>Česká Lípa 103,3 FM; Most 102,6 FM; Ústí nad Labem 106,8 FM; Děčín 87,6 FM; Teplice 87,6 FM; Liberec Výšina 97,1 FM; Liberec-Javorník 95,5 FM; Chomutov 100,1 FM; Lovosice 97,0 FM; Mladá Boleslav 106,2 FM, Jičín 96,4 FM</a:t>
            </a:r>
          </a:p>
          <a:p>
            <a:pPr algn="r">
              <a:defRPr/>
            </a:pPr>
            <a:endParaRPr lang="cs-CZ" sz="8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VÝCHODNÍ ČECHY: </a:t>
            </a:r>
            <a:r>
              <a:rPr lang="cs-CZ" sz="800" dirty="0">
                <a:cs typeface="Arial" panose="020B0604020202020204" pitchFamily="34" charset="0"/>
              </a:rPr>
              <a:t>Hradec Králové 95,7 FM; Pardubice 96,9 FM; Chotěboř 103,6 FM; Trutnov 94,5 FM; Trutnov 104,4 FM; Náchod 103,6 FM; Svitavy 91,8 FM</a:t>
            </a:r>
          </a:p>
          <a:p>
            <a:pPr algn="r" eaLnBrk="1" hangingPunct="1">
              <a:defRPr/>
            </a:pPr>
            <a:endParaRPr lang="cs-CZ" sz="8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algn="r" eaLnBrk="1" hangingPunct="1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JIHOZÁPAD</a:t>
            </a:r>
            <a:r>
              <a:rPr lang="cs-CZ" sz="800" dirty="0">
                <a:cs typeface="Arial" panose="020B0604020202020204" pitchFamily="34" charset="0"/>
              </a:rPr>
              <a:t>: Tábor 101,8 </a:t>
            </a:r>
            <a:r>
              <a:rPr lang="en-US" sz="800" dirty="0">
                <a:cs typeface="Arial" panose="020B0604020202020204" pitchFamily="34" charset="0"/>
              </a:rPr>
              <a:t>F</a:t>
            </a:r>
            <a:r>
              <a:rPr lang="cs-CZ" sz="800" dirty="0">
                <a:cs typeface="Arial" panose="020B0604020202020204" pitchFamily="34" charset="0"/>
              </a:rPr>
              <a:t>M; Rokycany 92,7 FM; Plzeň 102,1 FM; Písek 101,5 FM; Strakonice 94,6 FM; České Budějovice 94,7 FM; Jindřichův Hradec 92,0 FM; Český Krumlov 101,6 FM; Telč 101,8 FM; Cheb 98,5 FM; Karlovy Vary 97,2 FM; Tachov 87,9 FM; Klatovy 107,0 FM; Příbram 92,2 FM</a:t>
            </a:r>
            <a:r>
              <a:rPr lang="en-US" sz="800" dirty="0">
                <a:cs typeface="Arial" panose="020B0604020202020204" pitchFamily="34" charset="0"/>
              </a:rPr>
              <a:t>; </a:t>
            </a:r>
            <a:r>
              <a:rPr lang="en-US" sz="800" dirty="0" err="1">
                <a:cs typeface="Arial" panose="020B0604020202020204" pitchFamily="34" charset="0"/>
              </a:rPr>
              <a:t>Pelh</a:t>
            </a:r>
            <a:r>
              <a:rPr lang="cs-CZ" sz="800" dirty="0">
                <a:cs typeface="Arial" panose="020B0604020202020204" pitchFamily="34" charset="0"/>
              </a:rPr>
              <a:t>ř</a:t>
            </a:r>
            <a:r>
              <a:rPr lang="en-US" sz="800" dirty="0" err="1">
                <a:cs typeface="Arial" panose="020B0604020202020204" pitchFamily="34" charset="0"/>
              </a:rPr>
              <a:t>imov</a:t>
            </a:r>
            <a:r>
              <a:rPr lang="en-US" sz="800" dirty="0">
                <a:cs typeface="Arial" panose="020B0604020202020204" pitchFamily="34" charset="0"/>
              </a:rPr>
              <a:t> 92,2 FM; </a:t>
            </a:r>
            <a:r>
              <a:rPr lang="en-US" sz="800" dirty="0" err="1">
                <a:cs typeface="Arial" panose="020B0604020202020204" pitchFamily="34" charset="0"/>
              </a:rPr>
              <a:t>Rakovník</a:t>
            </a:r>
            <a:r>
              <a:rPr lang="en-US" sz="800" dirty="0">
                <a:cs typeface="Arial" panose="020B0604020202020204" pitchFamily="34" charset="0"/>
              </a:rPr>
              <a:t> 98,5 FM; Sokolov 96,9 FM; </a:t>
            </a:r>
            <a:r>
              <a:rPr lang="en-US" sz="800" dirty="0" err="1">
                <a:cs typeface="Arial" panose="020B0604020202020204" pitchFamily="34" charset="0"/>
              </a:rPr>
              <a:t>Sušice</a:t>
            </a:r>
            <a:r>
              <a:rPr lang="en-US" sz="800" dirty="0">
                <a:cs typeface="Arial" panose="020B0604020202020204" pitchFamily="34" charset="0"/>
              </a:rPr>
              <a:t> 87,7 FM</a:t>
            </a:r>
            <a:endParaRPr lang="cs-CZ" sz="800" dirty="0">
              <a:cs typeface="Arial" panose="020B0604020202020204" pitchFamily="34" charset="0"/>
            </a:endParaRPr>
          </a:p>
          <a:p>
            <a:pPr algn="r" eaLnBrk="1" hangingPunct="1">
              <a:defRPr/>
            </a:pPr>
            <a:endParaRPr lang="cs-CZ" sz="8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MORAVA: </a:t>
            </a:r>
            <a:r>
              <a:rPr lang="cs-CZ" sz="800" dirty="0">
                <a:cs typeface="Arial" panose="020B0604020202020204" pitchFamily="34" charset="0"/>
              </a:rPr>
              <a:t>Třebíč 91,8 FM; Prostějov 88,8 FM; Vyškov-Rousínov 94,4 FM; Brno 96,8 FM; Břeclav 92,4 FM; Zlín 92,7 FM; Jihlava 90,3 FM; Znojmo 95,6 FM</a:t>
            </a:r>
            <a:r>
              <a:rPr lang="en-US" sz="800" dirty="0">
                <a:cs typeface="Arial" panose="020B0604020202020204" pitchFamily="34" charset="0"/>
              </a:rPr>
              <a:t>;</a:t>
            </a:r>
            <a:r>
              <a:rPr lang="cs-CZ" sz="800" dirty="0">
                <a:cs typeface="Arial" panose="020B0604020202020204" pitchFamily="34" charset="0"/>
              </a:rPr>
              <a:t> Blansko 97,2 FM</a:t>
            </a:r>
            <a:r>
              <a:rPr lang="en-US" sz="800" dirty="0">
                <a:cs typeface="Arial" panose="020B0604020202020204" pitchFamily="34" charset="0"/>
              </a:rPr>
              <a:t>; </a:t>
            </a:r>
            <a:r>
              <a:rPr lang="en-US" sz="800" dirty="0" err="1">
                <a:cs typeface="Arial" panose="020B0604020202020204" pitchFamily="34" charset="0"/>
              </a:rPr>
              <a:t>Uhersk</a:t>
            </a:r>
            <a:r>
              <a:rPr lang="cs-CZ" sz="800" dirty="0">
                <a:cs typeface="Arial" panose="020B0604020202020204" pitchFamily="34" charset="0"/>
              </a:rPr>
              <a:t>é Hradiště 98,3 FM</a:t>
            </a:r>
            <a:r>
              <a:rPr lang="en-US" sz="800" dirty="0">
                <a:cs typeface="Arial" panose="020B0604020202020204" pitchFamily="34" charset="0"/>
              </a:rPr>
              <a:t>;</a:t>
            </a:r>
            <a:r>
              <a:rPr lang="cs-CZ" sz="800" dirty="0">
                <a:cs typeface="Arial" panose="020B0604020202020204" pitchFamily="34" charset="0"/>
              </a:rPr>
              <a:t> Uherský Brod 95,6 FM; </a:t>
            </a:r>
            <a:r>
              <a:rPr lang="en-US" sz="800" dirty="0">
                <a:cs typeface="Arial" panose="020B0604020202020204" pitchFamily="34" charset="0"/>
              </a:rPr>
              <a:t>V</a:t>
            </a:r>
            <a:r>
              <a:rPr lang="cs-CZ" sz="800" dirty="0" err="1">
                <a:cs typeface="Arial" panose="020B0604020202020204" pitchFamily="34" charset="0"/>
              </a:rPr>
              <a:t>setín</a:t>
            </a:r>
            <a:r>
              <a:rPr lang="cs-CZ" sz="800" dirty="0">
                <a:cs typeface="Arial" panose="020B0604020202020204" pitchFamily="34" charset="0"/>
              </a:rPr>
              <a:t> 105,7 FM</a:t>
            </a:r>
            <a:r>
              <a:rPr lang="en-US" sz="800" dirty="0">
                <a:cs typeface="Arial" panose="020B0604020202020204" pitchFamily="34" charset="0"/>
              </a:rPr>
              <a:t>;</a:t>
            </a:r>
            <a:r>
              <a:rPr lang="cs-CZ" sz="800" dirty="0">
                <a:cs typeface="Arial" panose="020B0604020202020204" pitchFamily="34" charset="0"/>
              </a:rPr>
              <a:t> Boskovice 101,1 FM; </a:t>
            </a:r>
            <a:r>
              <a:rPr lang="pt-BR" sz="800" dirty="0">
                <a:cs typeface="Arial" panose="020B0604020202020204" pitchFamily="34" charset="0"/>
              </a:rPr>
              <a:t>Žďár n. Sázavou 91,9 FM;</a:t>
            </a:r>
            <a:r>
              <a:rPr lang="cs-CZ" sz="800" dirty="0">
                <a:cs typeface="Arial" panose="020B0604020202020204" pitchFamily="34" charset="0"/>
              </a:rPr>
              <a:t> Hodonín 92,2 FM; Velké Meziříčí 91,6 FM; Velká Bíteš-Čikov 101,4 FM</a:t>
            </a:r>
          </a:p>
          <a:p>
            <a:pPr algn="r">
              <a:defRPr/>
            </a:pPr>
            <a:endParaRPr lang="pt-BR" sz="800" dirty="0">
              <a:cs typeface="Arial" panose="020B0604020202020204" pitchFamily="34" charset="0"/>
            </a:endParaRPr>
          </a:p>
          <a:p>
            <a:pPr algn="r" eaLnBrk="1" hangingPunct="1">
              <a:defRPr/>
            </a:pPr>
            <a:r>
              <a:rPr lang="cs-CZ" sz="800" dirty="0">
                <a:solidFill>
                  <a:srgbClr val="1F497D"/>
                </a:solidFill>
                <a:cs typeface="Arial" panose="020B0604020202020204" pitchFamily="34" charset="0"/>
              </a:rPr>
              <a:t>MORAVA SEVER: </a:t>
            </a:r>
            <a:r>
              <a:rPr lang="cs-CZ" sz="800" dirty="0">
                <a:cs typeface="Arial" panose="020B0604020202020204" pitchFamily="34" charset="0"/>
              </a:rPr>
              <a:t>Ostrava 94,7 FM; Ostrava-Slezská Ostrava 87,6 FM; Třinec-</a:t>
            </a:r>
            <a:r>
              <a:rPr lang="cs-CZ" sz="800" dirty="0" err="1">
                <a:cs typeface="Arial" panose="020B0604020202020204" pitchFamily="34" charset="0"/>
              </a:rPr>
              <a:t>Godula</a:t>
            </a:r>
            <a:r>
              <a:rPr lang="cs-CZ" sz="800" dirty="0">
                <a:cs typeface="Arial" panose="020B0604020202020204" pitchFamily="34" charset="0"/>
              </a:rPr>
              <a:t> 97,4 FM; Havířov 102,7 FM; Opava 94,9 FM; Šumperk 89,1 FM; Jeseník-město 99,8 FM; Mohelnice 90,9 FM; Třinec 87,6 FM; Valašské Meziříčí-Štěpánov 98,4 FM</a:t>
            </a:r>
            <a:endParaRPr lang="cs-CZ" sz="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423</Words>
  <Application>Microsoft Office PowerPoint</Application>
  <PresentationFormat>Širokoúhlá obrazovka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58</cp:revision>
  <dcterms:created xsi:type="dcterms:W3CDTF">2022-06-03T11:14:16Z</dcterms:created>
  <dcterms:modified xsi:type="dcterms:W3CDTF">2024-11-11T11:26:26Z</dcterms:modified>
</cp:coreProperties>
</file>